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3"/>
  </p:notesMasterIdLst>
  <p:handoutMasterIdLst>
    <p:handoutMasterId r:id="rId14"/>
  </p:handoutMasterIdLst>
  <p:sldIdLst>
    <p:sldId id="459" r:id="rId2"/>
    <p:sldId id="466" r:id="rId3"/>
    <p:sldId id="467" r:id="rId4"/>
    <p:sldId id="449" r:id="rId5"/>
    <p:sldId id="453" r:id="rId6"/>
    <p:sldId id="456" r:id="rId7"/>
    <p:sldId id="457" r:id="rId8"/>
    <p:sldId id="469" r:id="rId9"/>
    <p:sldId id="451" r:id="rId10"/>
    <p:sldId id="458" r:id="rId11"/>
    <p:sldId id="447" r:id="rId12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FFFFFF"/>
    <a:srgbClr val="12274D"/>
    <a:srgbClr val="3C4D6C"/>
    <a:srgbClr val="DE095C"/>
    <a:srgbClr val="8FF0C7"/>
    <a:srgbClr val="FFE4B5"/>
    <a:srgbClr val="D5E9FA"/>
    <a:srgbClr val="09DE84"/>
    <a:srgbClr val="FFC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27" d="100"/>
          <a:sy n="27" d="100"/>
        </p:scale>
        <p:origin x="112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11/17/2025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Rendészet és közszolgálat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8671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9698"/>
            <a:ext cx="20443439" cy="193150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1032 18 03 Rendőr tiszthelyettes 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Rendészet és közszolgálat (rendőri) alapoktatás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4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862127"/>
              </p:ext>
            </p:extLst>
          </p:nvPr>
        </p:nvGraphicFramePr>
        <p:xfrm>
          <a:off x="1663526" y="3499179"/>
          <a:ext cx="20367737" cy="52252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832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Bűnügyi-; Határrendészeti-; Közlekedési-; Közrendvédelmi szakmairányok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099231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szakmairányok keretében ellátható legjellemzőbb foglalkozás, tevékenység, valamint a munkaterület leírása pontban kisebb pontosítások szerepelnek.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vizsgarészeinek önálló sikerkritériuma és időtartama megszűnt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leadása kötelező 10 nappal a vizsga megkezdése előtt (vizsgára bocsátási feltétel).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egyes előírások áthelyezésre kerültek, tartalmi módosítások nélkül.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84252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Rendészet és közszolgálat ágazathoz tartozó szakmák képzési és kimeneti követelményei 2023.11.21.-én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921"/>
            <a:ext cx="20443439" cy="725145"/>
          </a:xfrm>
        </p:spPr>
        <p:txBody>
          <a:bodyPr/>
          <a:lstStyle/>
          <a:p>
            <a:r>
              <a:rPr lang="hu-HU" b="1" dirty="0"/>
              <a:t>Az ágazat szakmái, szakmairányai, részszakmái: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861727"/>
              </p:ext>
            </p:extLst>
          </p:nvPr>
        </p:nvGraphicFramePr>
        <p:xfrm>
          <a:off x="1637778" y="2430644"/>
          <a:ext cx="20443438" cy="7836883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010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8498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47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64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Közigazgatási ügyintéző, Rendészeti technikus;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Adó- és vámhatósági ügyintéző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795446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Bűnügyi, Határrendészeti, Közlekedési, Közrendvédelmi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58132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8465AD71-BCC4-08E5-3ED2-11B80FE825D9}"/>
              </a:ext>
            </a:extLst>
          </p:cNvPr>
          <p:cNvSpPr txBox="1">
            <a:spLocks/>
          </p:cNvSpPr>
          <p:nvPr/>
        </p:nvSpPr>
        <p:spPr>
          <a:xfrm>
            <a:off x="1663526" y="10080997"/>
            <a:ext cx="20443439" cy="24087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2700" dirty="0">
              <a:solidFill>
                <a:srgbClr val="FF0000"/>
              </a:solidFill>
            </a:endParaRPr>
          </a:p>
          <a:p>
            <a:r>
              <a:rPr lang="hu-HU" sz="27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079736"/>
              </p:ext>
            </p:extLst>
          </p:nvPr>
        </p:nvGraphicFramePr>
        <p:xfrm>
          <a:off x="1663526" y="3569546"/>
          <a:ext cx="20586873" cy="46625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97942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271942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146098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325876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2498901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373057">
                  <a:extLst>
                    <a:ext uri="{9D8B030D-6E8A-4147-A177-3AD203B41FA5}">
                      <a16:colId xmlns:a16="http://schemas.microsoft.com/office/drawing/2014/main" val="2326569043"/>
                    </a:ext>
                  </a:extLst>
                </a:gridCol>
                <a:gridCol w="2373057">
                  <a:extLst>
                    <a:ext uri="{9D8B030D-6E8A-4147-A177-3AD203B41FA5}">
                      <a16:colId xmlns:a16="http://schemas.microsoft.com/office/drawing/2014/main" val="2034775538"/>
                    </a:ext>
                  </a:extLst>
                </a:gridCol>
              </a:tblGrid>
              <a:tr h="9962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9962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6.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67668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2025.07.10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2026.09.01.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2025.11.13.)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</a:tbl>
          </a:graphicData>
        </a:graphic>
      </p:graphicFrame>
      <p:sp>
        <p:nvSpPr>
          <p:cNvPr id="8" name="Szövegdoboz 7">
            <a:extLst>
              <a:ext uri="{FF2B5EF4-FFF2-40B4-BE49-F238E27FC236}">
                <a16:creationId xmlns:a16="http://schemas.microsoft.com/office/drawing/2014/main" id="{D16A34A8-3DEA-051B-0DB4-C49EA3984459}"/>
              </a:ext>
            </a:extLst>
          </p:cNvPr>
          <p:cNvSpPr txBox="1"/>
          <p:nvPr/>
        </p:nvSpPr>
        <p:spPr>
          <a:xfrm>
            <a:off x="1591808" y="1290672"/>
            <a:ext cx="205868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Franklin Gothic Book" panose="020B0503020102020204" pitchFamily="34" charset="0"/>
              </a:rPr>
              <a:t>Képzési és kimeneti követelmények hatályba lépése</a:t>
            </a:r>
          </a:p>
          <a:p>
            <a:r>
              <a:rPr lang="hu-HU" sz="4000" dirty="0">
                <a:latin typeface="Franklin Gothic Book" panose="020B0503020102020204" pitchFamily="34" charset="0"/>
              </a:rPr>
              <a:t>A változáskövetés alapja a </a:t>
            </a:r>
            <a:r>
              <a:rPr lang="hu-HU" sz="40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2022.09.12-én </a:t>
            </a:r>
            <a:r>
              <a:rPr lang="hu-HU" sz="4000" dirty="0">
                <a:latin typeface="Franklin Gothic Book" panose="020B0503020102020204" pitchFamily="34" charset="0"/>
              </a:rPr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4216" y="1236093"/>
            <a:ext cx="20443439" cy="742079"/>
          </a:xfrm>
        </p:spPr>
        <p:txBody>
          <a:bodyPr/>
          <a:lstStyle/>
          <a:p>
            <a:r>
              <a:rPr lang="hu-HU" b="1" dirty="0"/>
              <a:t>A Rendészet és közszolgálat ágazati alapoktatás változásai</a:t>
            </a:r>
          </a:p>
          <a:p>
            <a:pPr algn="ctr"/>
            <a:endParaRPr lang="hu-HU" dirty="0"/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268FFF24-6EAE-D21E-803F-9A6487778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77191"/>
              </p:ext>
            </p:extLst>
          </p:nvPr>
        </p:nvGraphicFramePr>
        <p:xfrm>
          <a:off x="1664216" y="2517139"/>
          <a:ext cx="20987374" cy="24651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6443">
                  <a:extLst>
                    <a:ext uri="{9D8B030D-6E8A-4147-A177-3AD203B41FA5}">
                      <a16:colId xmlns:a16="http://schemas.microsoft.com/office/drawing/2014/main" val="3453822704"/>
                    </a:ext>
                  </a:extLst>
                </a:gridCol>
                <a:gridCol w="16240931">
                  <a:extLst>
                    <a:ext uri="{9D8B030D-6E8A-4147-A177-3AD203B41FA5}">
                      <a16:colId xmlns:a16="http://schemas.microsoft.com/office/drawing/2014/main" val="1132790068"/>
                    </a:ext>
                  </a:extLst>
                </a:gridCol>
              </a:tblGrid>
              <a:tr h="6313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440435"/>
                  </a:ext>
                </a:extLst>
              </a:tr>
              <a:tr h="915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167775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638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8304" y="1246253"/>
            <a:ext cx="20443439" cy="1514617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Helvetica Neue"/>
              </a:rPr>
              <a:t>5 1032 18 01 Közszolgálati technikus</a:t>
            </a:r>
            <a:endParaRPr kumimoji="0" lang="hu-H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Helvetica Neue"/>
            </a:endParaRP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 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A6A8C40-5CA9-26F7-2F77-85ED51F3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27695"/>
              </p:ext>
            </p:extLst>
          </p:nvPr>
        </p:nvGraphicFramePr>
        <p:xfrm>
          <a:off x="1469862" y="2123876"/>
          <a:ext cx="20367737" cy="107977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02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54980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Közigazgatási ügyintéző-; Rendészeti technikus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1936550"/>
                  </a:ext>
                </a:extLst>
              </a:tr>
              <a:tr h="3199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 azonosító száma </a:t>
                      </a:r>
                      <a:r>
                        <a:rPr kumimoji="0" lang="nb-NO" sz="27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5 0413 18 01 </a:t>
                      </a:r>
                      <a:r>
                        <a:rPr kumimoji="0" lang="nb-NO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helyett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 1032 18 01 (2025.07.10.)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24463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munkaterület leírásában kisebb pontosítások történtek.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498836"/>
                  </a:ext>
                </a:extLst>
              </a:tr>
              <a:tr h="8449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szakmairányok közös követelményeiben, valamint a szakmairányok saját követelményeiben kisebb pontosítások történtek.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2248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vizsgarészek önálló sikerkritériuma és időtartama megszűnt. A feladatokból egybefüggő feladatsor készítése került előírásra – az eredményesség 40%-a 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teljes feladatsorra vonatkozik (2023.05.02.)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16306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798513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portfólió lehetséges elemei közé bekerült a „B” kategóriás vezetői engedély megszerzése (12/2020. (II. 7.) Korm. rendelet a szakképzésről szóló törvény végrehajtásáról (továbbiakban: Vhr.) 6.§ (1)).</a:t>
                      </a:r>
                    </a:p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B)  vizsgarészben meghatározott komplex feladat leírása és értékelési szempontjai pontosításra kerültek.</a:t>
                      </a:r>
                    </a:p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20 perc helyett 30 perc került előírásra.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2170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69863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  <a:tr h="62550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2025.11.13.; alkalmazás kezdete: 2026.09.01.)</a:t>
                      </a:r>
                      <a:endParaRPr lang="hu-HU" sz="2700" b="0" i="0" u="none" strike="noStrike" kern="1200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3066412"/>
                  </a:ext>
                </a:extLst>
              </a:tr>
              <a:tr h="728385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Új szakmairányként bekerült: Adó- és vámhatósági ügyintéző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6895268"/>
                  </a:ext>
                </a:extLst>
              </a:tr>
              <a:tr h="856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6.4.2</a:t>
                      </a:r>
                    </a:p>
                  </a:txBody>
                  <a:tcPr marL="216000" marR="216000" marT="762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Rendészeti technikus szakmairány szakmai követelményei a 3. 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deszkriptorsor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kiegészítésre került: 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bekerült a­ határvédelem és határellenőrzés fogalma, határforgalom-ellenőrzés schengeni elvei, személyek és gépjárművek okmányai, főbb szabályai, a közlekedési alapfogalmak, a közlekedésben való részvétel feltételei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.</a:t>
                      </a:r>
                    </a:p>
                  </a:txBody>
                  <a:tcPr marL="216000" marR="216000" marT="7620" marB="0" anchor="ctr"/>
                </a:tc>
                <a:extLst>
                  <a:ext uri="{0D108BD9-81ED-4DB2-BD59-A6C34878D82A}">
                    <a16:rowId xmlns:a16="http://schemas.microsoft.com/office/drawing/2014/main" val="1887438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8892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41D89-A5EC-37A4-1ED9-D5D6FCF25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BBE9185-3336-0C5B-831E-D046E8C09F0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8304" y="1246253"/>
            <a:ext cx="20443439" cy="1514617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Helvetica Neue"/>
              </a:rPr>
              <a:t>5 1032 18 01 Közszolgálati technikus</a:t>
            </a:r>
            <a:endParaRPr kumimoji="0" lang="hu-H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Helvetica Neue"/>
            </a:endParaRP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 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37FADF2-10D3-9C88-582C-FCB49C188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3543"/>
              </p:ext>
            </p:extLst>
          </p:nvPr>
        </p:nvGraphicFramePr>
        <p:xfrm>
          <a:off x="1638304" y="2251117"/>
          <a:ext cx="20367737" cy="40340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2701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738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Közigazgatási ügyintéző szakmairány Központi interaktív vizsga vizsgatevékenységének leírásában, az 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első vizsgarészrészben a „legismertebb szabálysértési és büntető tényállások” pontosításra került és a „leggyakrabban előforduló szabálysértési és büntető tényállások”-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változott.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03251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8.12.2</a:t>
                      </a:r>
                    </a:p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Rendészeti technikus szakmairány Központi interaktív vizsga vizsgatevékenységének leírásában, az 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első vizsgarészrészben a „legismertebb szabálysértési és büntető tényállások” pontosításra került és a „leggyakrabban előforduló szabálysértési és büntető tényállások”-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változott.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második vizsgarészbe bekerült a­ határvédelem és határellenőrzés fogalma, főbb szabályai, főbb okmányfajták, a közlekedési alapfogalmak, a közlekedésben való részvétel feltételei.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15898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2068"/>
            <a:ext cx="20443439" cy="831201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1032 18 02 Rendészeti őr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472541"/>
              </p:ext>
            </p:extLst>
          </p:nvPr>
        </p:nvGraphicFramePr>
        <p:xfrm>
          <a:off x="1663526" y="2396789"/>
          <a:ext cx="20830714" cy="79664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168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8902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5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523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411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szakirányú oktatás követelményeiben pontosításokra, apróbb kiegészítésekre került sor.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705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516486"/>
                  </a:ext>
                </a:extLst>
              </a:tr>
              <a:tr h="1377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időtartama 90 perc helyett 60 perc, súlyaránya a szakmai vizsgán 20% helyett 40% lett.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13275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szituációs helyzetgyakorlat leírása és értékelési szempontjai pontosításra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10 perc helyett 20 perc került előírásra.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aránya a szakmai vizsgán belül 80%-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60%-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csökkent.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1172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216000" marR="21600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4726</TotalTime>
  <Words>1208</Words>
  <Application>Microsoft Office PowerPoint</Application>
  <PresentationFormat>Egyéni</PresentationFormat>
  <Paragraphs>177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8" baseType="lpstr">
      <vt:lpstr>Arial</vt:lpstr>
      <vt:lpstr>Courier New</vt:lpstr>
      <vt:lpstr>Franklin Gothic Book</vt:lpstr>
      <vt:lpstr>Helvetica Neue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Balogh Nóra</cp:lastModifiedBy>
  <cp:revision>390</cp:revision>
  <dcterms:modified xsi:type="dcterms:W3CDTF">2025-11-17T13:34:29Z</dcterms:modified>
</cp:coreProperties>
</file>